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sldIdLst>
    <p:sldId id="257" r:id="rId2"/>
    <p:sldId id="346" r:id="rId3"/>
    <p:sldId id="349" r:id="rId4"/>
    <p:sldId id="451" r:id="rId5"/>
    <p:sldId id="437" r:id="rId6"/>
    <p:sldId id="452" r:id="rId7"/>
    <p:sldId id="438" r:id="rId8"/>
    <p:sldId id="439" r:id="rId9"/>
    <p:sldId id="450" r:id="rId10"/>
    <p:sldId id="448" r:id="rId11"/>
    <p:sldId id="453" r:id="rId12"/>
    <p:sldId id="454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55" r:id="rId21"/>
    <p:sldId id="463" r:id="rId22"/>
    <p:sldId id="457" r:id="rId23"/>
    <p:sldId id="458" r:id="rId24"/>
    <p:sldId id="464" r:id="rId25"/>
    <p:sldId id="465" r:id="rId26"/>
    <p:sldId id="467" r:id="rId27"/>
    <p:sldId id="475" r:id="rId28"/>
    <p:sldId id="468" r:id="rId29"/>
    <p:sldId id="469" r:id="rId30"/>
    <p:sldId id="470" r:id="rId31"/>
    <p:sldId id="471" r:id="rId32"/>
    <p:sldId id="472" r:id="rId33"/>
    <p:sldId id="474" r:id="rId34"/>
    <p:sldId id="473" r:id="rId35"/>
    <p:sldId id="476" r:id="rId36"/>
    <p:sldId id="477" r:id="rId37"/>
    <p:sldId id="478" r:id="rId38"/>
    <p:sldId id="479" r:id="rId39"/>
    <p:sldId id="480" r:id="rId40"/>
    <p:sldId id="481" r:id="rId41"/>
    <p:sldId id="482" r:id="rId42"/>
    <p:sldId id="447" r:id="rId43"/>
    <p:sldId id="483" r:id="rId44"/>
    <p:sldId id="449" r:id="rId45"/>
    <p:sldId id="488" r:id="rId46"/>
    <p:sldId id="485" r:id="rId47"/>
    <p:sldId id="486" r:id="rId48"/>
    <p:sldId id="489" r:id="rId49"/>
    <p:sldId id="487" r:id="rId50"/>
    <p:sldId id="337" r:id="rId51"/>
  </p:sldIdLst>
  <p:sldSz cx="13312775" cy="74882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 autoAdjust="0"/>
    <p:restoredTop sz="95859" autoAdjust="0"/>
  </p:normalViewPr>
  <p:slideViewPr>
    <p:cSldViewPr snapToGrid="0">
      <p:cViewPr varScale="1">
        <p:scale>
          <a:sx n="54" d="100"/>
          <a:sy n="54" d="100"/>
        </p:scale>
        <p:origin x="76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34CF1-96C6-4DA7-9DEC-B5B90AB04AA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B9421-C2D4-4483-A10B-21FF0838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8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8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76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2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82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7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5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D64E-478A-1C7A-E30B-2928419E3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4097" y="1225506"/>
            <a:ext cx="9984581" cy="2607016"/>
          </a:xfrm>
        </p:spPr>
        <p:txBody>
          <a:bodyPr anchor="b"/>
          <a:lstStyle>
            <a:lvl1pPr algn="ctr">
              <a:defRPr sz="655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49085-9578-DC52-6A22-B041AE6D4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4097" y="3933059"/>
            <a:ext cx="9984581" cy="1807924"/>
          </a:xfrm>
        </p:spPr>
        <p:txBody>
          <a:bodyPr/>
          <a:lstStyle>
            <a:lvl1pPr marL="0" indent="0" algn="ctr">
              <a:buNone/>
              <a:defRPr sz="2621"/>
            </a:lvl1pPr>
            <a:lvl2pPr marL="499217" indent="0" algn="ctr">
              <a:buNone/>
              <a:defRPr sz="2184"/>
            </a:lvl2pPr>
            <a:lvl3pPr marL="998433" indent="0" algn="ctr">
              <a:buNone/>
              <a:defRPr sz="1965"/>
            </a:lvl3pPr>
            <a:lvl4pPr marL="1497650" indent="0" algn="ctr">
              <a:buNone/>
              <a:defRPr sz="1747"/>
            </a:lvl4pPr>
            <a:lvl5pPr marL="1996867" indent="0" algn="ctr">
              <a:buNone/>
              <a:defRPr sz="1747"/>
            </a:lvl5pPr>
            <a:lvl6pPr marL="2496083" indent="0" algn="ctr">
              <a:buNone/>
              <a:defRPr sz="1747"/>
            </a:lvl6pPr>
            <a:lvl7pPr marL="2995300" indent="0" algn="ctr">
              <a:buNone/>
              <a:defRPr sz="1747"/>
            </a:lvl7pPr>
            <a:lvl8pPr marL="3494517" indent="0" algn="ctr">
              <a:buNone/>
              <a:defRPr sz="1747"/>
            </a:lvl8pPr>
            <a:lvl9pPr marL="3993733" indent="0" algn="ctr">
              <a:buNone/>
              <a:defRPr sz="1747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8943E-D792-CEA4-78B9-88DCDDB0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10FA-CE35-4D5A-A47A-EC25C35078B2}" type="datetime1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0C63-00AD-ED85-E3CC-AF52459C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6B301-9B48-3827-40FB-135BAA3E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34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ED4A-B517-8786-80C5-66A5D60E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582A0-8C90-D236-344C-A748B1710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268AA-C00C-8080-CFC2-C133EEB97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B603-D42B-44FD-BE12-19A36654F80B}" type="datetime1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F4E1B-00AD-AFD3-8CEC-C77422E7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D3F4-68F1-B077-EE39-F361EB35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0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932FD-435B-D467-5585-DF9F12E8C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26955" y="398679"/>
            <a:ext cx="2870567" cy="6345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E6659-9E0E-BDC1-C915-D84CC0929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5253" y="398679"/>
            <a:ext cx="8445292" cy="63459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2E90C-31C7-EA19-55C5-1B99079E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0FA7-EA50-4A8F-A659-8A15740E542B}" type="datetime1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5EEB-A01A-F13E-60F1-C05B5D60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6E890-36DE-584F-0818-6AC88D26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96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3F19-B29D-AEBA-1E67-63B526DB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8A09-5661-E84C-EA5A-BA7A0790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CD4C5-4F23-150D-0244-46A2469D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4CB9-266C-48A5-BC47-6E91B45369EA}" type="datetime1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48FF-FC69-C154-54AE-A7BC2D5E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33FAA-014B-8F86-DF44-FBFEE780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65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5D23-87D4-D2E6-B822-4059C1337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20" y="1866861"/>
            <a:ext cx="11482268" cy="3114898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B8A1B-3924-ABF0-4F27-2F19FF5DE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320" y="5011227"/>
            <a:ext cx="11482268" cy="1638052"/>
          </a:xfrm>
        </p:spPr>
        <p:txBody>
          <a:bodyPr/>
          <a:lstStyle>
            <a:lvl1pPr marL="0" indent="0">
              <a:buNone/>
              <a:defRPr sz="2621">
                <a:solidFill>
                  <a:schemeClr val="tx1">
                    <a:tint val="75000"/>
                  </a:schemeClr>
                </a:solidFill>
              </a:defRPr>
            </a:lvl1pPr>
            <a:lvl2pPr marL="499217" indent="0">
              <a:buNone/>
              <a:defRPr sz="2184">
                <a:solidFill>
                  <a:schemeClr val="tx1">
                    <a:tint val="75000"/>
                  </a:schemeClr>
                </a:solidFill>
              </a:defRPr>
            </a:lvl2pPr>
            <a:lvl3pPr marL="998433" indent="0">
              <a:buNone/>
              <a:defRPr sz="1965">
                <a:solidFill>
                  <a:schemeClr val="tx1">
                    <a:tint val="75000"/>
                  </a:schemeClr>
                </a:solidFill>
              </a:defRPr>
            </a:lvl3pPr>
            <a:lvl4pPr marL="1497650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4pPr>
            <a:lvl5pPr marL="1996867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5pPr>
            <a:lvl6pPr marL="2496083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6pPr>
            <a:lvl7pPr marL="2995300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7pPr>
            <a:lvl8pPr marL="3494517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8pPr>
            <a:lvl9pPr marL="3993733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20101-8C12-368F-BCFD-D298AE95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FDF4-EF7A-4564-9465-9D98C589AD25}" type="datetime1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AA9EC-F0BF-9282-71FB-0F1C0553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64145-27E3-A673-EF49-6B65D2F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85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7B97-55A1-573E-DE88-196F2F0E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8F98-6744-B58D-9226-B5436AC9A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5253" y="1993397"/>
            <a:ext cx="5657929" cy="4751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1AC41-88D4-9364-9F45-55F6EF05E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9593" y="1993397"/>
            <a:ext cx="5657929" cy="4751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75089-67E1-B4A7-55DD-CCB9180F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0B86C-E134-4771-BA43-07E1ACC61987}" type="datetime1">
              <a:rPr lang="en-IN" smtClean="0"/>
              <a:t>23-09-2025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79873-233E-5E7B-6E92-9D12231E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CCA6F-BAD1-6C94-A30B-01959B08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11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6B48-1BBD-2956-8F34-4B0ADA59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87" y="398680"/>
            <a:ext cx="11482268" cy="14473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B1C43-87E8-08EF-5D72-BB06D1176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89" y="1835659"/>
            <a:ext cx="5631927" cy="899628"/>
          </a:xfrm>
        </p:spPr>
        <p:txBody>
          <a:bodyPr anchor="b"/>
          <a:lstStyle>
            <a:lvl1pPr marL="0" indent="0">
              <a:buNone/>
              <a:defRPr sz="2621" b="1"/>
            </a:lvl1pPr>
            <a:lvl2pPr marL="499217" indent="0">
              <a:buNone/>
              <a:defRPr sz="2184" b="1"/>
            </a:lvl2pPr>
            <a:lvl3pPr marL="998433" indent="0">
              <a:buNone/>
              <a:defRPr sz="1965" b="1"/>
            </a:lvl3pPr>
            <a:lvl4pPr marL="1497650" indent="0">
              <a:buNone/>
              <a:defRPr sz="1747" b="1"/>
            </a:lvl4pPr>
            <a:lvl5pPr marL="1996867" indent="0">
              <a:buNone/>
              <a:defRPr sz="1747" b="1"/>
            </a:lvl5pPr>
            <a:lvl6pPr marL="2496083" indent="0">
              <a:buNone/>
              <a:defRPr sz="1747" b="1"/>
            </a:lvl6pPr>
            <a:lvl7pPr marL="2995300" indent="0">
              <a:buNone/>
              <a:defRPr sz="1747" b="1"/>
            </a:lvl7pPr>
            <a:lvl8pPr marL="3494517" indent="0">
              <a:buNone/>
              <a:defRPr sz="1747" b="1"/>
            </a:lvl8pPr>
            <a:lvl9pPr marL="3993733" indent="0">
              <a:buNone/>
              <a:defRPr sz="1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DE98D-4E61-300A-2C4D-B91DAEB3B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6989" y="2735288"/>
            <a:ext cx="5631927" cy="40231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D277E-05C0-DBB0-3C88-A01C07166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9593" y="1835659"/>
            <a:ext cx="5659663" cy="899628"/>
          </a:xfrm>
        </p:spPr>
        <p:txBody>
          <a:bodyPr anchor="b"/>
          <a:lstStyle>
            <a:lvl1pPr marL="0" indent="0">
              <a:buNone/>
              <a:defRPr sz="2621" b="1"/>
            </a:lvl1pPr>
            <a:lvl2pPr marL="499217" indent="0">
              <a:buNone/>
              <a:defRPr sz="2184" b="1"/>
            </a:lvl2pPr>
            <a:lvl3pPr marL="998433" indent="0">
              <a:buNone/>
              <a:defRPr sz="1965" b="1"/>
            </a:lvl3pPr>
            <a:lvl4pPr marL="1497650" indent="0">
              <a:buNone/>
              <a:defRPr sz="1747" b="1"/>
            </a:lvl4pPr>
            <a:lvl5pPr marL="1996867" indent="0">
              <a:buNone/>
              <a:defRPr sz="1747" b="1"/>
            </a:lvl5pPr>
            <a:lvl6pPr marL="2496083" indent="0">
              <a:buNone/>
              <a:defRPr sz="1747" b="1"/>
            </a:lvl6pPr>
            <a:lvl7pPr marL="2995300" indent="0">
              <a:buNone/>
              <a:defRPr sz="1747" b="1"/>
            </a:lvl7pPr>
            <a:lvl8pPr marL="3494517" indent="0">
              <a:buNone/>
              <a:defRPr sz="1747" b="1"/>
            </a:lvl8pPr>
            <a:lvl9pPr marL="3993733" indent="0">
              <a:buNone/>
              <a:defRPr sz="1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E8685-13DE-B05A-B935-F22B2CA0D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39593" y="2735288"/>
            <a:ext cx="5659663" cy="40231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CF8E0-D36E-17C5-0797-196719A2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DBC0-D5B8-4882-B814-FC9A488010AD}" type="datetime1">
              <a:rPr lang="en-IN" smtClean="0"/>
              <a:t>23-09-2025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3E82F-7963-91F0-238F-8851C172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ADFA8-E7F8-D8AF-9F55-4069BE29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00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A05-D1FF-26B0-BE1C-8C91E1FA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067BD-C455-001A-4FD1-66B7DC9F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AD81-EEA0-4A94-9180-E93EF1E5F3F8}" type="datetime1">
              <a:rPr lang="en-IN" smtClean="0"/>
              <a:t>23-09-2025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E7B67-0D01-E1C8-B892-1677F627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DECB4-4488-7682-2118-69D12F5B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44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71566-498C-19C4-723D-9D6B4251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05A-5012-439E-B4AB-A3BEF737441B}" type="datetime1">
              <a:rPr lang="en-IN" smtClean="0"/>
              <a:t>23-09-2025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B0847-313D-0CBE-86DB-9263A1B2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60DC6-9602-3B57-D1A3-18CC0B9B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04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FD0B-56AD-25ED-246E-D1A29E88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89" y="499216"/>
            <a:ext cx="4293716" cy="1747256"/>
          </a:xfrm>
        </p:spPr>
        <p:txBody>
          <a:bodyPr anchor="b"/>
          <a:lstStyle>
            <a:lvl1pPr>
              <a:defRPr sz="349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3214-9ED8-B45F-48C6-3A06C4B05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664" y="1078168"/>
            <a:ext cx="6739592" cy="5321502"/>
          </a:xfrm>
        </p:spPr>
        <p:txBody>
          <a:bodyPr/>
          <a:lstStyle>
            <a:lvl1pPr>
              <a:defRPr sz="3494"/>
            </a:lvl1pPr>
            <a:lvl2pPr>
              <a:defRPr sz="3057"/>
            </a:lvl2pPr>
            <a:lvl3pPr>
              <a:defRPr sz="2621"/>
            </a:lvl3pPr>
            <a:lvl4pPr>
              <a:defRPr sz="2184"/>
            </a:lvl4pPr>
            <a:lvl5pPr>
              <a:defRPr sz="2184"/>
            </a:lvl5pPr>
            <a:lvl6pPr>
              <a:defRPr sz="2184"/>
            </a:lvl6pPr>
            <a:lvl7pPr>
              <a:defRPr sz="2184"/>
            </a:lvl7pPr>
            <a:lvl8pPr>
              <a:defRPr sz="2184"/>
            </a:lvl8pPr>
            <a:lvl9pPr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0913D-2257-27AA-4DCF-02B23CABC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6989" y="2246471"/>
            <a:ext cx="4293716" cy="4161866"/>
          </a:xfrm>
        </p:spPr>
        <p:txBody>
          <a:bodyPr/>
          <a:lstStyle>
            <a:lvl1pPr marL="0" indent="0">
              <a:buNone/>
              <a:defRPr sz="1747"/>
            </a:lvl1pPr>
            <a:lvl2pPr marL="499217" indent="0">
              <a:buNone/>
              <a:defRPr sz="1529"/>
            </a:lvl2pPr>
            <a:lvl3pPr marL="998433" indent="0">
              <a:buNone/>
              <a:defRPr sz="1310"/>
            </a:lvl3pPr>
            <a:lvl4pPr marL="1497650" indent="0">
              <a:buNone/>
              <a:defRPr sz="1092"/>
            </a:lvl4pPr>
            <a:lvl5pPr marL="1996867" indent="0">
              <a:buNone/>
              <a:defRPr sz="1092"/>
            </a:lvl5pPr>
            <a:lvl6pPr marL="2496083" indent="0">
              <a:buNone/>
              <a:defRPr sz="1092"/>
            </a:lvl6pPr>
            <a:lvl7pPr marL="2995300" indent="0">
              <a:buNone/>
              <a:defRPr sz="1092"/>
            </a:lvl7pPr>
            <a:lvl8pPr marL="3494517" indent="0">
              <a:buNone/>
              <a:defRPr sz="1092"/>
            </a:lvl8pPr>
            <a:lvl9pPr marL="3993733" indent="0">
              <a:buNone/>
              <a:defRPr sz="10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E4EDF-E637-6236-85EF-D96196F0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ACD7-4F78-4E65-821A-B4EB50D10649}" type="datetime1">
              <a:rPr lang="en-IN" smtClean="0"/>
              <a:t>23-09-2025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548BC-22C9-CE57-F9C8-AAE20BA1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328A1-D786-B5D2-2B77-833A42E3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1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AD8D-207B-7044-B614-D565AACA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89" y="499216"/>
            <a:ext cx="4293716" cy="1747256"/>
          </a:xfrm>
        </p:spPr>
        <p:txBody>
          <a:bodyPr anchor="b"/>
          <a:lstStyle>
            <a:lvl1pPr>
              <a:defRPr sz="349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24A54-D399-3DD3-ECFF-5656D3FA3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59664" y="1078168"/>
            <a:ext cx="6739592" cy="5321502"/>
          </a:xfrm>
        </p:spPr>
        <p:txBody>
          <a:bodyPr/>
          <a:lstStyle>
            <a:lvl1pPr marL="0" indent="0">
              <a:buNone/>
              <a:defRPr sz="3494"/>
            </a:lvl1pPr>
            <a:lvl2pPr marL="499217" indent="0">
              <a:buNone/>
              <a:defRPr sz="3057"/>
            </a:lvl2pPr>
            <a:lvl3pPr marL="998433" indent="0">
              <a:buNone/>
              <a:defRPr sz="2621"/>
            </a:lvl3pPr>
            <a:lvl4pPr marL="1497650" indent="0">
              <a:buNone/>
              <a:defRPr sz="2184"/>
            </a:lvl4pPr>
            <a:lvl5pPr marL="1996867" indent="0">
              <a:buNone/>
              <a:defRPr sz="2184"/>
            </a:lvl5pPr>
            <a:lvl6pPr marL="2496083" indent="0">
              <a:buNone/>
              <a:defRPr sz="2184"/>
            </a:lvl6pPr>
            <a:lvl7pPr marL="2995300" indent="0">
              <a:buNone/>
              <a:defRPr sz="2184"/>
            </a:lvl7pPr>
            <a:lvl8pPr marL="3494517" indent="0">
              <a:buNone/>
              <a:defRPr sz="2184"/>
            </a:lvl8pPr>
            <a:lvl9pPr marL="3993733" indent="0">
              <a:buNone/>
              <a:defRPr sz="2184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4BE89-765C-1EBB-248E-0C58155FF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6989" y="2246471"/>
            <a:ext cx="4293716" cy="4161866"/>
          </a:xfrm>
        </p:spPr>
        <p:txBody>
          <a:bodyPr/>
          <a:lstStyle>
            <a:lvl1pPr marL="0" indent="0">
              <a:buNone/>
              <a:defRPr sz="1747"/>
            </a:lvl1pPr>
            <a:lvl2pPr marL="499217" indent="0">
              <a:buNone/>
              <a:defRPr sz="1529"/>
            </a:lvl2pPr>
            <a:lvl3pPr marL="998433" indent="0">
              <a:buNone/>
              <a:defRPr sz="1310"/>
            </a:lvl3pPr>
            <a:lvl4pPr marL="1497650" indent="0">
              <a:buNone/>
              <a:defRPr sz="1092"/>
            </a:lvl4pPr>
            <a:lvl5pPr marL="1996867" indent="0">
              <a:buNone/>
              <a:defRPr sz="1092"/>
            </a:lvl5pPr>
            <a:lvl6pPr marL="2496083" indent="0">
              <a:buNone/>
              <a:defRPr sz="1092"/>
            </a:lvl6pPr>
            <a:lvl7pPr marL="2995300" indent="0">
              <a:buNone/>
              <a:defRPr sz="1092"/>
            </a:lvl7pPr>
            <a:lvl8pPr marL="3494517" indent="0">
              <a:buNone/>
              <a:defRPr sz="1092"/>
            </a:lvl8pPr>
            <a:lvl9pPr marL="3993733" indent="0">
              <a:buNone/>
              <a:defRPr sz="10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19E5E-BF83-F6B5-680C-7FCCB4DA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2E48-AC37-438E-98F0-E49735A44EE3}" type="datetime1">
              <a:rPr lang="en-IN" smtClean="0"/>
              <a:t>23-09-2025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74F30-2B6A-AEB4-16EC-BC00EEF7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A0FDD-6F6A-1009-D67F-AA37D167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68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2F0FB9-85D7-314A-7868-990DB91E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54" y="398680"/>
            <a:ext cx="11482268" cy="1447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0D864-B93B-152B-017C-DFE292FA3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254" y="1993397"/>
            <a:ext cx="11482268" cy="475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4A768-9F60-DCE0-1C96-342980486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5253" y="6940489"/>
            <a:ext cx="2995374" cy="3986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4C9DC-A68E-4366-9C3A-FAB296F0FB0C}" type="datetime1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4445C-DE3E-EB82-E099-43AC47788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9857" y="6940489"/>
            <a:ext cx="4493062" cy="3986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453CB-5C7C-0046-5155-6ACB34DE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02148" y="6940489"/>
            <a:ext cx="2995374" cy="3986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61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98433" rtl="0" eaLnBrk="1" latinLnBrk="0" hangingPunct="1">
        <a:lnSpc>
          <a:spcPct val="90000"/>
        </a:lnSpc>
        <a:spcBef>
          <a:spcPct val="0"/>
        </a:spcBef>
        <a:buNone/>
        <a:defRPr sz="48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608" indent="-249608" algn="l" defTabSz="998433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57" kern="1200">
          <a:solidFill>
            <a:schemeClr val="tx1"/>
          </a:solidFill>
          <a:latin typeface="+mn-lt"/>
          <a:ea typeface="+mn-ea"/>
          <a:cs typeface="+mn-cs"/>
        </a:defRPr>
      </a:lvl1pPr>
      <a:lvl2pPr marL="748825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2621" kern="1200">
          <a:solidFill>
            <a:schemeClr val="tx1"/>
          </a:solidFill>
          <a:latin typeface="+mn-lt"/>
          <a:ea typeface="+mn-ea"/>
          <a:cs typeface="+mn-cs"/>
        </a:defRPr>
      </a:lvl2pPr>
      <a:lvl3pPr marL="1248042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2184" kern="1200">
          <a:solidFill>
            <a:schemeClr val="tx1"/>
          </a:solidFill>
          <a:latin typeface="+mn-lt"/>
          <a:ea typeface="+mn-ea"/>
          <a:cs typeface="+mn-cs"/>
        </a:defRPr>
      </a:lvl3pPr>
      <a:lvl4pPr marL="1747258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4pPr>
      <a:lvl5pPr marL="2246475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5pPr>
      <a:lvl6pPr marL="2745692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6pPr>
      <a:lvl7pPr marL="3244908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7pPr>
      <a:lvl8pPr marL="3744125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8pPr>
      <a:lvl9pPr marL="4243342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1pPr>
      <a:lvl2pPr marL="499217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2pPr>
      <a:lvl3pPr marL="998433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3pPr>
      <a:lvl4pPr marL="1497650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4pPr>
      <a:lvl5pPr marL="1996867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5pPr>
      <a:lvl6pPr marL="2496083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6pPr>
      <a:lvl7pPr marL="2995300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7pPr>
      <a:lvl8pPr marL="3494517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8pPr>
      <a:lvl9pPr marL="3993733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ai-resolution-in-first-order-logic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bI-Q2a5rUU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B770E46C-AB5E-28A7-E3E3-F3753023B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7" y="5503551"/>
            <a:ext cx="12991962" cy="1984688"/>
          </a:xfrm>
          <a:prstGeom prst="rect">
            <a:avLst/>
          </a:prstGeom>
        </p:spPr>
      </p:pic>
      <p:pic>
        <p:nvPicPr>
          <p:cNvPr id="11" name="Picture 10" descr="A picture containing graphics, logo, graphic design, colorfulness&#10;&#10;Description automatically generated">
            <a:extLst>
              <a:ext uri="{FF2B5EF4-FFF2-40B4-BE49-F238E27FC236}">
                <a16:creationId xmlns:a16="http://schemas.microsoft.com/office/drawing/2014/main" id="{03FA5E2C-584B-47B9-1BDA-F69CB130D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46" y="1487833"/>
            <a:ext cx="5552085" cy="2158733"/>
          </a:xfrm>
          <a:prstGeom prst="rect">
            <a:avLst/>
          </a:prstGeom>
        </p:spPr>
      </p:pic>
      <p:pic>
        <p:nvPicPr>
          <p:cNvPr id="3" name="Picture 2" descr="A red and blue label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20F3885-CA3B-138D-0F87-14C3F44C172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" y="1"/>
            <a:ext cx="1099898" cy="16498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02074" y="6940488"/>
            <a:ext cx="3802164" cy="736343"/>
          </a:xfrm>
        </p:spPr>
        <p:txBody>
          <a:bodyPr/>
          <a:lstStyle/>
          <a:p>
            <a:fld id="{1B2A20A6-2C11-4CB1-9193-A0D80FC8463A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67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08955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Laws of Propositional Logic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684301" y="913733"/>
            <a:ext cx="11943797" cy="3332473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Commutative Laws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𝑝∧𝑞 ≡ 𝑞∧𝑝</a:t>
            </a:r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Associative Laws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(𝑝∧𝑞)∧𝑟 ≡ 𝑝∧(𝑞∧𝑟)</a:t>
            </a:r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Distributive Laws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𝑝∧(𝑞∨𝑟) ≡ (𝑝∧𝑞)∨(𝑝∧𝑟)</a:t>
            </a:r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Morgan's Laws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¬(𝑝∧𝑞) ≡ ¬𝑝∨¬𝑞</a:t>
            </a:r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Idempotent Laws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𝑝∧𝑝 ≡ 𝑝</a:t>
            </a:r>
            <a:endParaRPr lang="en-IN" sz="3000" b="0" i="1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Applying De Morgan's Law: ¬(𝑝∨𝑞) ≡ ¬𝑝∧¬𝑞</a:t>
            </a:r>
          </a:p>
        </p:txBody>
      </p:sp>
    </p:spTree>
    <p:extLst>
      <p:ext uri="{BB962C8B-B14F-4D97-AF65-F5344CB8AC3E}">
        <p14:creationId xmlns:p14="http://schemas.microsoft.com/office/powerpoint/2010/main" val="4036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480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11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Examples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684301" y="2298727"/>
            <a:ext cx="11943797" cy="562484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rtl="0">
              <a:buFont typeface="Arial" panose="020B0604020202020204" pitchFamily="34" charset="0"/>
              <a:buChar char="•"/>
            </a:pPr>
            <a:endParaRPr lang="en-IN" sz="3000" b="0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9DB3B-6720-3BC2-538E-8AE0C49565E8}"/>
              </a:ext>
            </a:extLst>
          </p:cNvPr>
          <p:cNvSpPr txBox="1"/>
          <p:nvPr/>
        </p:nvSpPr>
        <p:spPr>
          <a:xfrm>
            <a:off x="684301" y="2298727"/>
            <a:ext cx="11943797" cy="562484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Simplify the expression 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¬(</a:t>
            </a:r>
            <a:r>
              <a:rPr lang="en-IN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p∨q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)∧(</a:t>
            </a:r>
            <a:r>
              <a:rPr lang="en-IN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p→q</a:t>
            </a:r>
            <a:r>
              <a:rPr lang="en-IN" sz="3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3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96002" y="716640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Solution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684301" y="2298727"/>
            <a:ext cx="11943797" cy="562484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rtl="0">
              <a:buFont typeface="Arial" panose="020B0604020202020204" pitchFamily="34" charset="0"/>
              <a:buChar char="•"/>
            </a:pPr>
            <a:endParaRPr lang="en-IN" sz="3000" b="0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9DB3B-6720-3BC2-538E-8AE0C49565E8}"/>
              </a:ext>
            </a:extLst>
          </p:cNvPr>
          <p:cNvSpPr txBox="1"/>
          <p:nvPr/>
        </p:nvSpPr>
        <p:spPr>
          <a:xfrm>
            <a:off x="1368602" y="913733"/>
            <a:ext cx="11943797" cy="5887018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r>
              <a:rPr lang="en-IN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Simplifying the expression ¬(</a:t>
            </a:r>
            <a:r>
              <a:rPr lang="en-IN" sz="3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p∨q</a:t>
            </a:r>
            <a:r>
              <a:rPr lang="en-IN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)∧(</a:t>
            </a:r>
            <a:r>
              <a:rPr lang="en-IN" sz="3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p→q</a:t>
            </a:r>
            <a:r>
              <a:rPr lang="en-IN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IN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3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Apply De Morgan's Law to ¬(</a:t>
            </a:r>
            <a:r>
              <a:rPr lang="en-IN" sz="2600" dirty="0" err="1">
                <a:latin typeface="Arial" panose="020B0604020202020204" pitchFamily="34" charset="0"/>
                <a:cs typeface="Arial" panose="020B0604020202020204" pitchFamily="34" charset="0"/>
              </a:rPr>
              <a:t>p∨q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) :</a:t>
            </a:r>
          </a:p>
          <a:p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	¬(</a:t>
            </a:r>
            <a:r>
              <a:rPr lang="en-IN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p∨q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)≡¬p∧¬q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2. Apply the definition of implication to </a:t>
            </a:r>
            <a:r>
              <a:rPr lang="en-IN" sz="2600" dirty="0" err="1">
                <a:latin typeface="Arial" panose="020B0604020202020204" pitchFamily="34" charset="0"/>
                <a:cs typeface="Arial" panose="020B0604020202020204" pitchFamily="34" charset="0"/>
              </a:rPr>
              <a:t>p→q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p→q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≡¬</a:t>
            </a:r>
            <a:r>
              <a:rPr lang="en-IN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p∨q</a:t>
            </a:r>
            <a:endParaRPr lang="en-I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3. Substitute these into the original expression: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(¬p∧¬q)∧(¬</a:t>
            </a:r>
            <a:r>
              <a:rPr lang="en-IN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p∨q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4. Distribute ¬p across (¬p∧¬q) and (¬</a:t>
            </a:r>
            <a:r>
              <a:rPr lang="en-IN" sz="2600" dirty="0" err="1">
                <a:latin typeface="Arial" panose="020B0604020202020204" pitchFamily="34" charset="0"/>
                <a:cs typeface="Arial" panose="020B0604020202020204" pitchFamily="34" charset="0"/>
              </a:rPr>
              <a:t>p∨q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) :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(¬p∧¬q)∧(¬</a:t>
            </a:r>
            <a:r>
              <a:rPr lang="en-IN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p∨q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)≡(¬p∧¬q∧¬p)∨(¬p∧¬</a:t>
            </a:r>
            <a:r>
              <a:rPr lang="en-IN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q∧q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5. Simplify the expression: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(¬p∧¬q∧¬p)∨(¬p∧¬</a:t>
            </a:r>
            <a:r>
              <a:rPr lang="en-IN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q∧q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)≡¬p∧¬q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So, the simplified expression is:</a:t>
            </a:r>
          </a:p>
          <a:p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	¬p∧¬q</a:t>
            </a:r>
            <a:endParaRPr lang="en-IN" sz="26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5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13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What is Predicate Logic?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848629"/>
            <a:ext cx="11943797" cy="4717467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Predicate Logic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Deals with predicates and quantified variables.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Predicates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Statements containing variables that can be either true or false.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Quantifiers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Symbols indicating the extent of the variable's applicability (e.g., ∀ for universal quantification, ∃ for existential quantification).</a:t>
            </a:r>
          </a:p>
          <a:p>
            <a:pPr marR="0" lvl="0" rtl="0"/>
            <a:endParaRPr lang="en-IN" sz="3000" b="1" i="0" u="none" strike="noStrike" kern="100" baseline="0" dirty="0">
              <a:solidFill>
                <a:srgbClr val="0F47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∀𝑥(𝑃(𝑥)) represents "for all x, P(x)".</a:t>
            </a:r>
          </a:p>
        </p:txBody>
      </p:sp>
    </p:spTree>
    <p:extLst>
      <p:ext uri="{BB962C8B-B14F-4D97-AF65-F5344CB8AC3E}">
        <p14:creationId xmlns:p14="http://schemas.microsoft.com/office/powerpoint/2010/main" val="3513361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67966" y="708955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Predicates and Quantifiers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848630"/>
            <a:ext cx="11943797" cy="4717467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Predicates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Expressions containing variables that can be true or false.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Quantifiers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Determine the scope of variables.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R="0" lvl="0" rtl="0"/>
            <a:endParaRPr lang="en-IN" sz="3000" b="0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Predicate: 𝑃(𝑥) - "x is a prime number."</a:t>
            </a:r>
          </a:p>
          <a:p>
            <a:pPr marR="0" lvl="0" rtl="0"/>
            <a:endParaRPr lang="en-IN" sz="3000" b="0" i="0" u="none" strike="noStrike" kern="100" baseline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Quantified Statement: ∀𝑥(𝑃(𝑥)) - "All x are prime numbers."</a:t>
            </a:r>
          </a:p>
        </p:txBody>
      </p:sp>
    </p:spTree>
    <p:extLst>
      <p:ext uri="{BB962C8B-B14F-4D97-AF65-F5344CB8AC3E}">
        <p14:creationId xmlns:p14="http://schemas.microsoft.com/office/powerpoint/2010/main" val="75550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54969" y="45638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62136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15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Quantifier Negation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629332" y="885550"/>
            <a:ext cx="11943797" cy="4255803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Negating Quantified Statements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R="0" lvl="0" rtl="0"/>
            <a:r>
              <a:rPr lang="en-IN" sz="300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Quantification: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¬(∀𝑥(𝑃(𝑥)))≡∃𝑥(¬𝑃(𝑥))</a:t>
            </a:r>
          </a:p>
          <a:p>
            <a:pPr marR="0" lvl="0" rtl="0"/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Existential Quantification: ¬(∃𝑥(𝑃(𝑥)))≡∀𝑥(¬𝑃(𝑥))</a:t>
            </a:r>
          </a:p>
          <a:p>
            <a:pPr marR="0" lvl="0" rtl="0"/>
            <a:endParaRPr lang="en-IN" sz="3000" b="1" i="0" u="none" strike="noStrike" kern="100" baseline="0" dirty="0">
              <a:solidFill>
                <a:srgbClr val="0F47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R="0" lvl="0" rtl="0"/>
            <a:endParaRPr lang="en-IN" sz="3000" kern="1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ctr" rtl="0"/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Negating "All cats are mammals" </a:t>
            </a:r>
          </a:p>
          <a:p>
            <a:pPr marR="0" lvl="0" algn="ctr" rtl="0"/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R="0" lvl="0" algn="ctr" rtl="0"/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"Some cats are not mammals".</a:t>
            </a:r>
          </a:p>
        </p:txBody>
      </p:sp>
    </p:spTree>
    <p:extLst>
      <p:ext uri="{BB962C8B-B14F-4D97-AF65-F5344CB8AC3E}">
        <p14:creationId xmlns:p14="http://schemas.microsoft.com/office/powerpoint/2010/main" val="135945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01457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16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Rules of Inference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684301" y="913733"/>
            <a:ext cx="11943797" cy="5179132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Modus Ponens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𝑝 implies 𝑞 and 𝑝 is true, then 𝑞 is true.</a:t>
            </a: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Modus Tollens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𝑝 implies 𝑞 and 𝑞 is false, then 𝑝 is false.</a:t>
            </a:r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Hypothetical Syllogism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𝑝 implies 𝑞, and 𝑞 implies 𝑟, then 𝑝 implies 𝑟.</a:t>
            </a:r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Disjunctive Syllogism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𝑝 or 𝑞 is true, and ¬𝑝 is true, then 𝑞 is true.</a:t>
            </a:r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Constructive Dilemma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𝑝 implies 𝑞, and 𝑟 implies 𝑠, and 𝑝∨𝑟 is true, then 𝑞∨𝑠 is true.</a:t>
            </a:r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endParaRPr lang="en-IN" sz="3000" b="1" i="0" u="none" strike="noStrike" kern="100" baseline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Using Modus Ponens: If "It is raining" implies "The ground is wet", and "It is raining", then "The ground is wet".</a:t>
            </a:r>
          </a:p>
        </p:txBody>
      </p:sp>
    </p:spTree>
    <p:extLst>
      <p:ext uri="{BB962C8B-B14F-4D97-AF65-F5344CB8AC3E}">
        <p14:creationId xmlns:p14="http://schemas.microsoft.com/office/powerpoint/2010/main" val="2700496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34099" y="7037062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17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Predicate Logic Inference Rules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848626"/>
            <a:ext cx="11943797" cy="4717467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rgbClr val="0F47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Instantiation</a:t>
            </a:r>
            <a:r>
              <a:rPr lang="en-IN" sz="3000" b="0" i="0" u="none" strike="noStrike" kern="100" baseline="0" dirty="0">
                <a:solidFill>
                  <a:srgbClr val="0F47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∀𝑥(𝑃(𝑥)) is true, then 𝑃(𝑎) is true for any individual 𝑎.</a:t>
            </a:r>
            <a:endParaRPr lang="en-IN" sz="3000" b="1" i="0" u="none" strike="noStrike" kern="100" baseline="0" dirty="0">
              <a:solidFill>
                <a:srgbClr val="0F47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rgbClr val="0F47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Existential Instantiation</a:t>
            </a:r>
            <a:r>
              <a:rPr lang="en-IN" sz="3000" b="0" i="0" u="none" strike="noStrike" kern="100" baseline="0" dirty="0">
                <a:solidFill>
                  <a:srgbClr val="0F47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∃𝑥(𝑃(𝑥)) is true, then 𝑃(𝑎) is true for some particular 𝑎.</a:t>
            </a:r>
            <a:endParaRPr lang="en-IN" sz="3000" b="1" i="0" u="none" strike="noStrike" kern="100" baseline="0" dirty="0">
              <a:solidFill>
                <a:srgbClr val="0F47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rgbClr val="0F47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Generalization</a:t>
            </a:r>
            <a:r>
              <a:rPr lang="en-IN" sz="3000" b="0" i="0" u="none" strike="noStrike" kern="100" baseline="0" dirty="0">
                <a:solidFill>
                  <a:srgbClr val="0F47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𝑃(𝑎) is true for any individual 𝑎, then ∀𝑥(𝑃(𝑥)) is true.</a:t>
            </a:r>
            <a:endParaRPr lang="en-IN" sz="3000" b="1" i="0" u="none" strike="noStrike" kern="100" baseline="0" dirty="0">
              <a:solidFill>
                <a:srgbClr val="0F47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rgbClr val="0F47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Existential Generalization</a:t>
            </a:r>
            <a:r>
              <a:rPr lang="en-IN" sz="3000" b="0" i="0" u="none" strike="noStrike" kern="100" baseline="0" dirty="0">
                <a:solidFill>
                  <a:srgbClr val="0F47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If 𝑃(𝑎)  is true for some particular 𝑎, then ∃𝑥(𝑃(𝑥)) is true.</a:t>
            </a:r>
            <a:endParaRPr lang="en-IN" sz="3000" b="1" i="0" u="none" strike="noStrike" kern="100" baseline="0" dirty="0">
              <a:solidFill>
                <a:srgbClr val="0F47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Using Universal Instantiation: If "All cats are mammals", then "Fluffy is a mammal".</a:t>
            </a:r>
          </a:p>
        </p:txBody>
      </p:sp>
    </p:spTree>
    <p:extLst>
      <p:ext uri="{BB962C8B-B14F-4D97-AF65-F5344CB8AC3E}">
        <p14:creationId xmlns:p14="http://schemas.microsoft.com/office/powerpoint/2010/main" val="2516760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08815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18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Predicate Logic Equivalences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910710" y="960533"/>
            <a:ext cx="11943797" cy="4255803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Quantifier Equivalence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R="0" lvl="0" rtl="0"/>
            <a:r>
              <a:rPr lang="en-IN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¬∀𝑥(𝑃(𝑥))≡∃𝑥(¬𝑃(𝑥))</a:t>
            </a:r>
          </a:p>
          <a:p>
            <a:pPr marR="0" lvl="0" rtl="0"/>
            <a:endParaRPr lang="en-IN" sz="3000" b="0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Existential Quantifier Equivalence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/>
            <a:r>
              <a:rPr lang="en-IN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¬∃𝑥(𝑃(𝑥))≡∀𝑥(¬𝑃(𝑥))</a:t>
            </a:r>
          </a:p>
          <a:p>
            <a:pPr lvl="1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rtl="0">
              <a:buFont typeface="Arial" panose="020B0604020202020204" pitchFamily="34" charset="0"/>
              <a:buChar char="•"/>
            </a:pP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Negation Equivalence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R="0" lvl="0" rtl="0"/>
            <a:r>
              <a:rPr lang="en-IN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¬(∀𝑥(𝑃(𝑥)))≡∃𝑥(¬𝑃(𝑥)) and ¬(∃𝑥(𝑃(𝑥)))≡∀𝑥(¬𝑃(𝑥))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014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375" y="20638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84524" y="7068921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19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Applications of Logic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1079461"/>
            <a:ext cx="11943797" cy="4255803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Proving theorems, solving equations.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Designing algorithms, programming languages.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Philosophy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3000" b="0" i="0" u="none" strike="noStrike" kern="10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arguments, studying language.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Linguistics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Understanding sentence structure, semantics.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IN" sz="3000" b="0" i="0" u="none" strike="noStrike" kern="100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Using logic to verify software correctness.</a:t>
            </a:r>
          </a:p>
        </p:txBody>
      </p:sp>
    </p:spTree>
    <p:extLst>
      <p:ext uri="{BB962C8B-B14F-4D97-AF65-F5344CB8AC3E}">
        <p14:creationId xmlns:p14="http://schemas.microsoft.com/office/powerpoint/2010/main" val="1867371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480" y="708815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082908" y="700380"/>
            <a:ext cx="11146583" cy="4994466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5000" b="1" dirty="0">
                <a:solidFill>
                  <a:srgbClr val="46B0F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Unit 2 </a:t>
            </a:r>
            <a:r>
              <a:rPr lang="en-IN" sz="5000" b="1" dirty="0">
                <a:solidFill>
                  <a:srgbClr val="46B0F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5000" b="1" dirty="0">
                <a:solidFill>
                  <a:srgbClr val="46B0F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Logic for AI		</a:t>
            </a:r>
            <a:endParaRPr lang="en-US" sz="3200" b="1" dirty="0">
              <a:solidFill>
                <a:srgbClr val="46B0FA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sz="5000" b="1" dirty="0">
              <a:solidFill>
                <a:srgbClr val="46B0FA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sz="5000" b="1" dirty="0">
              <a:solidFill>
                <a:srgbClr val="46B0FA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46B0F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Prepared by</a:t>
            </a:r>
          </a:p>
          <a:p>
            <a:pPr algn="ctr"/>
            <a:r>
              <a:rPr lang="en-US" sz="3200" b="1" dirty="0">
                <a:latin typeface="Times" panose="02020603050405020304" pitchFamily="18" charset="0"/>
                <a:cs typeface="Times" panose="02020603050405020304" pitchFamily="18" charset="0"/>
              </a:rPr>
              <a:t>Dr. Khushboo Jain</a:t>
            </a:r>
          </a:p>
          <a:p>
            <a:pPr algn="ctr"/>
            <a:endParaRPr lang="en-US" sz="5000" dirty="0">
              <a:solidFill>
                <a:srgbClr val="46B0FA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5000" b="1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IN" sz="5000" b="1" dirty="0">
              <a:solidFill>
                <a:srgbClr val="C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24419" y="4442323"/>
            <a:ext cx="6654800" cy="132946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00" dirty="0">
                <a:latin typeface="Times New Roman"/>
                <a:cs typeface="Times New Roman"/>
              </a:rPr>
              <a:t>School of Computer Science</a:t>
            </a:r>
            <a:br>
              <a:rPr lang="en-US" sz="2300" dirty="0">
                <a:latin typeface="Times New Roman"/>
                <a:cs typeface="Times New Roman"/>
              </a:rPr>
            </a:br>
            <a:r>
              <a:rPr lang="en-US" sz="2300" dirty="0">
                <a:latin typeface="Times New Roman"/>
                <a:cs typeface="Times New Roman"/>
              </a:rPr>
              <a:t>UPES, Dehradun</a:t>
            </a:r>
          </a:p>
          <a:p>
            <a:pPr algn="ctr">
              <a:lnSpc>
                <a:spcPct val="120000"/>
              </a:lnSpc>
            </a:pPr>
            <a:r>
              <a:rPr lang="en-US" sz="2300" dirty="0">
                <a:latin typeface="Times New Roman"/>
                <a:cs typeface="Times New Roman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10081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20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What is Resolution?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1116256"/>
            <a:ext cx="11943797" cy="4717467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US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 Method is an inference rule which is used in both propositio</a:t>
            </a:r>
            <a:r>
              <a:rPr lang="en-US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as well as First order predicate logic (FOPL) in different ways.</a:t>
            </a: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US" sz="3000" kern="1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US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method is basically used for proving the satisfiability of a sentence.</a:t>
            </a: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US" sz="3000" kern="1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US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resolution method, we use “</a:t>
            </a:r>
            <a:r>
              <a:rPr lang="en-US" sz="30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by Refutation</a:t>
            </a:r>
            <a:r>
              <a:rPr lang="en-US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technique to prove the given statement.</a:t>
            </a:r>
          </a:p>
          <a:p>
            <a:pPr marR="0" lvl="0" algn="just" rtl="0"/>
            <a:endParaRPr lang="en-US" sz="3000" b="0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59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21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What is Resolution?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1347089"/>
            <a:ext cx="11943797" cy="4255803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Key idea for the resolution method is to use the knowledge base and negated goal to obtain null clause  (which indicates contradiction).</a:t>
            </a: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000" kern="1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IN" sz="300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 method is also called </a:t>
            </a:r>
            <a:r>
              <a:rPr lang="en-IN" sz="30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roof by Refutation</a:t>
            </a:r>
            <a:r>
              <a:rPr lang="en-IN" sz="300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Since the knowledge base itself is consistent, the contradiction must be introduced by a negated goal.</a:t>
            </a: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000" kern="1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IN" sz="300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result , we have to conclude that the original goal is true.</a:t>
            </a:r>
            <a:endParaRPr lang="en-IN" sz="3000" i="0" u="none" strike="noStrike" kern="100" baseline="0" dirty="0">
              <a:solidFill>
                <a:srgbClr val="0F47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6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Resolution Method in AI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605642" y="1658985"/>
            <a:ext cx="11909377" cy="2409143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IN" sz="3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There are two methods for resolution in AI: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Resolution Method</a:t>
            </a:r>
            <a:r>
              <a:rPr lang="en-IN" sz="28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in Proposition logic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8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Resolution Method in Predicate logic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IN" sz="3200" b="1" i="0" dirty="0">
              <a:solidFill>
                <a:srgbClr val="313131"/>
              </a:solidFill>
              <a:effectLst/>
              <a:highlight>
                <a:srgbClr val="FFFFFF"/>
              </a:highlight>
              <a:latin typeface="Rubik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000" b="1" i="0" u="none" strike="noStrike" kern="100" baseline="0" dirty="0">
              <a:solidFill>
                <a:srgbClr val="0F47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2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23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Resolution Method in Propositional Logic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1744918"/>
            <a:ext cx="11943797" cy="4502024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 propositional logic, the resolution method is only the reference rule which gives a new clause when </a:t>
            </a:r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two or more clauses </a:t>
            </a: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are coupled together.</a:t>
            </a: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Using propositional logic, it becomes easy to make a theorem prover sound and complete for all.</a:t>
            </a: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/>
            <a:endParaRPr lang="en-IN" sz="3000" b="1" i="0" u="none" strike="noStrike" kern="100" baseline="0" dirty="0">
              <a:solidFill>
                <a:srgbClr val="0F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731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Resolution Method in Propositional Logic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-1209733"/>
            <a:ext cx="11943797" cy="10411334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The process followed to convert the propositional logic into resolution method contains the below steps: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Convert the given axiom into clause form, i.e., Disjunction form.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Apply and proof the given goal using negotiation rule.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Using those literals which are needed to prove.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Solve the clause together and achieve the goal.</a:t>
            </a:r>
          </a:p>
          <a:p>
            <a:pPr lvl="1" algn="just"/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/>
            <a:endParaRPr lang="en-IN" sz="3000" b="1" i="0" u="none" strike="noStrike" kern="100" baseline="0" dirty="0">
              <a:solidFill>
                <a:srgbClr val="0F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460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7E52-B372-4C47-E310-63758C16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9E57-A0CA-CFBE-149E-C994D1C90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8B8E9-4EFD-B9ED-B5B4-A0C1A2D3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25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0F458-3226-E578-4CE6-80DF11C8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34702" cy="64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5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997B-FFE0-0B14-68FA-C3D267B5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38D5-5531-3AA7-4BEE-56032C5F6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19C66-AC5B-C6FD-CBF6-702380A9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26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5BBAA-0042-5291-B3E2-EDC074F058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34"/>
          <a:stretch/>
        </p:blipFill>
        <p:spPr>
          <a:xfrm>
            <a:off x="-1" y="18445"/>
            <a:ext cx="13312775" cy="57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2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997B-FFE0-0B14-68FA-C3D267B5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38D5-5531-3AA7-4BEE-56032C5F6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19C66-AC5B-C6FD-CBF6-702380A9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27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E2A886-CE33-7B49-6215-5909A50D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55979" cy="67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2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8D62-B415-659C-551A-03A1B024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4B2C-F502-4DDD-CBA5-08A9CAAC3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4F712-452E-0317-9AF7-FFB873DE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28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06113-21D6-A545-A289-7B616B38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12775" cy="66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41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627C-8630-B8C4-4ED0-149265F0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39B75-9622-AF37-3678-17F4BCE82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3AF60-5672-1F9D-10F0-98F838A4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29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A3019-3D8D-5985-2118-BF89196A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931"/>
          <a:stretch/>
        </p:blipFill>
        <p:spPr>
          <a:xfrm>
            <a:off x="176" y="0"/>
            <a:ext cx="13312423" cy="67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2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69945" y="7108372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725601" y="188092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b="1" dirty="0"/>
              <a:t>	</a:t>
            </a:r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Table of Contents</a:t>
            </a:r>
            <a:endParaRPr lang="en-IN" sz="3276" b="1" dirty="0">
              <a:solidFill>
                <a:srgbClr val="46B0FA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F8641-5425-82EC-65E0-A7D5EA7B8D3F}"/>
              </a:ext>
            </a:extLst>
          </p:cNvPr>
          <p:cNvSpPr txBox="1"/>
          <p:nvPr/>
        </p:nvSpPr>
        <p:spPr>
          <a:xfrm>
            <a:off x="725601" y="979715"/>
            <a:ext cx="11943797" cy="3671027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2020603050405020304" pitchFamily="18" charset="0"/>
              </a:rPr>
              <a:t>Propositional logic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2020603050405020304" pitchFamily="18" charset="0"/>
              </a:rPr>
              <a:t>Predicate logic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2020603050405020304" pitchFamily="18" charset="0"/>
              </a:rPr>
              <a:t>Resolution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2020603050405020304" pitchFamily="18" charset="0"/>
              </a:rPr>
              <a:t>Resolution in proportional logic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2020603050405020304" pitchFamily="18" charset="0"/>
              </a:rPr>
              <a:t>Resolution in predicate logic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2020603050405020304" pitchFamily="18" charset="0"/>
              </a:rPr>
              <a:t>Clause form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2020603050405020304" pitchFamily="18" charset="0"/>
              </a:rPr>
              <a:t>Unification algorithm</a:t>
            </a:r>
          </a:p>
          <a:p>
            <a:pPr marL="971550" lvl="1" indent="-514350" algn="just">
              <a:buFont typeface="+mj-lt"/>
              <a:buAutoNum type="arabicPeriod"/>
            </a:pPr>
            <a:endParaRPr lang="en-US" sz="2900" dirty="0">
              <a:solidFill>
                <a:schemeClr val="tx1">
                  <a:lumMod val="95000"/>
                  <a:lumOff val="5000"/>
                </a:schemeClr>
              </a:solidFill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4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627C-8630-B8C4-4ED0-149265F0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39B75-9622-AF37-3678-17F4BCE82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3AF60-5672-1F9D-10F0-98F838A4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30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E3A3B-0D98-2BD5-07E2-9809A798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931"/>
          <a:stretch/>
        </p:blipFill>
        <p:spPr>
          <a:xfrm>
            <a:off x="176" y="0"/>
            <a:ext cx="13312423" cy="67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37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4558-A4AB-AF7E-7593-E0FE54DC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5654-34B9-DCE3-5E6A-3CF72C38D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2BCDB-A0FA-6D74-0207-3372FE26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31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946C1-97B7-5166-1407-95BA0673C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931"/>
          <a:stretch/>
        </p:blipFill>
        <p:spPr>
          <a:xfrm>
            <a:off x="176" y="0"/>
            <a:ext cx="13312423" cy="67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99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4558-A4AB-AF7E-7593-E0FE54DC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5654-34B9-DCE3-5E6A-3CF72C38D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2BCDB-A0FA-6D74-0207-3372FE26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32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20B14F-775E-FB1B-C748-331EC707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5" y="0"/>
            <a:ext cx="13039106" cy="75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47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A204-A497-C177-770D-865D1A09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1D353-191F-807F-D616-97527DF58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02B24-7246-52F7-E607-D69FCF70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33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8CB6C-9259-0017-EB9E-FA178EF2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864" b="67490"/>
          <a:stretch/>
        </p:blipFill>
        <p:spPr>
          <a:xfrm>
            <a:off x="482623" y="2113238"/>
            <a:ext cx="11131445" cy="46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A204-A497-C177-770D-865D1A09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1D353-191F-807F-D616-97527DF58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02B24-7246-52F7-E607-D69FCF70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34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8CB6C-9259-0017-EB9E-FA178EF2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303" r="9211" b="1991"/>
          <a:stretch/>
        </p:blipFill>
        <p:spPr>
          <a:xfrm>
            <a:off x="126363" y="0"/>
            <a:ext cx="10632681" cy="7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21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35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B8A51-D4CE-1AA2-BBBB-DADE5BEB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51" y="209796"/>
            <a:ext cx="11749046" cy="608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4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36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6B1DD-62C8-3317-7517-E4694A2D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5" y="152637"/>
            <a:ext cx="11521261" cy="59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00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37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DF3AD-3F4A-C607-7947-A909BCAB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19" y="190005"/>
            <a:ext cx="11633361" cy="60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44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38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FB73D-1CC9-D94D-FFE2-844664E8A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81" y="129787"/>
            <a:ext cx="11745818" cy="61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01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39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1AB6B-1D01-3D08-B382-F7C2850A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3" y="59370"/>
            <a:ext cx="11901336" cy="61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4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322034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Introduction to Logic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910710" y="946917"/>
            <a:ext cx="11943797" cy="1947478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Logic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R="0" lvl="0" rtl="0"/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principles and methods used to distinguish </a:t>
            </a: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reasoning from </a:t>
            </a:r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reasoning.</a:t>
            </a:r>
          </a:p>
          <a:p>
            <a:pPr marR="0" lvl="0" rtl="0"/>
            <a:endParaRPr lang="en-IN" sz="3000" b="0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tatue of a person with a beard&#10;&#10;Description automatically generated">
            <a:extLst>
              <a:ext uri="{FF2B5EF4-FFF2-40B4-BE49-F238E27FC236}">
                <a16:creationId xmlns:a16="http://schemas.microsoft.com/office/drawing/2014/main" id="{90DB1D7E-F9BA-5F32-84D7-B8C41DD3A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15" y="3015276"/>
            <a:ext cx="2519822" cy="343850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225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9BF5A9-E87B-E948-3B0B-40CC80DD3594}"/>
              </a:ext>
            </a:extLst>
          </p:cNvPr>
          <p:cNvSpPr txBox="1"/>
          <p:nvPr/>
        </p:nvSpPr>
        <p:spPr>
          <a:xfrm>
            <a:off x="1013932" y="2992913"/>
            <a:ext cx="8964275" cy="3332473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Father of Logic</a:t>
            </a:r>
          </a:p>
          <a:p>
            <a:pPr marR="0" lvl="0" rtl="0"/>
            <a:r>
              <a:rPr lang="en-IN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Aristotle (384–322 BCE): Often considered the "father of logic," </a:t>
            </a:r>
            <a:r>
              <a:rPr lang="en-IN" sz="30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Aristotle</a:t>
            </a:r>
            <a:r>
              <a:rPr lang="en-IN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developed the first formal system of logic, known as </a:t>
            </a:r>
            <a:r>
              <a:rPr lang="en-IN" sz="30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syllogistic logic</a:t>
            </a:r>
            <a:r>
              <a:rPr lang="en-IN" sz="30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His work, particularly in "Organon," laid the groundwork for future logical studies.</a:t>
            </a:r>
          </a:p>
          <a:p>
            <a:pPr marR="0" lvl="0" rtl="0"/>
            <a:endParaRPr lang="en-IN" sz="3000" b="0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8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40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AB187-B131-ADEB-B1D0-A3C8095E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38" y="71250"/>
            <a:ext cx="11762783" cy="62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4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41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24D53-9845-0216-4EB8-80232F5E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12" y="94110"/>
            <a:ext cx="11843561" cy="62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33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79C97-3045-D0CF-0CB4-F6019560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12" y="80991"/>
            <a:ext cx="11736683" cy="63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2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43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01E00-535A-83A1-83A1-043A67F8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70" y="131939"/>
            <a:ext cx="11418268" cy="61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7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9D2DD-AF65-BC69-DFDF-D560088D1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3" y="0"/>
            <a:ext cx="12268885" cy="64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70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45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96F31-F74A-6582-B1DB-BD989058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59" y="108399"/>
            <a:ext cx="11755736" cy="62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05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46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BA1B5-1D51-EEA8-B8E6-AC7E63D9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64" y="237003"/>
            <a:ext cx="11943261" cy="62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0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47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EF138-1C32-BFD2-C789-70DC9E59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33" y="151267"/>
            <a:ext cx="11334880" cy="605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7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48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4C871-6A51-5B43-60FA-11AFABE83352}"/>
              </a:ext>
            </a:extLst>
          </p:cNvPr>
          <p:cNvSpPr txBox="1"/>
          <p:nvPr/>
        </p:nvSpPr>
        <p:spPr>
          <a:xfrm>
            <a:off x="1128156" y="1246909"/>
            <a:ext cx="8864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3"/>
              </a:rPr>
              <a:t>https://www.javatpoint.com/ai-resolution-in-first-order-logic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>
                <a:hlinkClick r:id="rId4"/>
              </a:rPr>
              <a:t>https://www.youtube.com/watch?v=CbI-Q2a5rUU</a:t>
            </a:r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99948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49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Clause Form and Unification Algorithm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3193748"/>
            <a:ext cx="11943797" cy="562484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457200" marR="0" lvl="0" indent="-457200" algn="just" rtl="0">
              <a:buFont typeface="Arial" panose="020B0604020202020204" pitchFamily="34" charset="0"/>
              <a:buChar char="•"/>
            </a:pPr>
            <a:r>
              <a:rPr lang="en-IN" sz="3000" i="0" u="none" strike="noStrike" kern="100" baseline="0" dirty="0">
                <a:solidFill>
                  <a:srgbClr val="0F47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topics are presented in word document</a:t>
            </a:r>
          </a:p>
        </p:txBody>
      </p:sp>
    </p:spTree>
    <p:extLst>
      <p:ext uri="{BB962C8B-B14F-4D97-AF65-F5344CB8AC3E}">
        <p14:creationId xmlns:p14="http://schemas.microsoft.com/office/powerpoint/2010/main" val="400562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10715" y="708815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5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Propositional Logic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725600" y="913733"/>
            <a:ext cx="11943797" cy="5098726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Propositional logic is also known as 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propositional calculus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sentential logic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It is a branch of logic that deals with 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propositions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and their </a:t>
            </a:r>
            <a:r>
              <a:rPr kumimoji="0" lang="en-US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through logical 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connectives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It forms the foundation for many areas of formal logic, computer science, and mathematics.</a:t>
            </a: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36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-889836"/>
            <a:ext cx="13312400" cy="74868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50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D82EA-6098-704F-AD4D-D13A499C492D}"/>
              </a:ext>
            </a:extLst>
          </p:cNvPr>
          <p:cNvSpPr txBox="1"/>
          <p:nvPr/>
        </p:nvSpPr>
        <p:spPr>
          <a:xfrm>
            <a:off x="2069644" y="3932467"/>
            <a:ext cx="9173486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62" b="1" dirty="0">
                <a:solidFill>
                  <a:srgbClr val="46B0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7862" b="1" dirty="0">
              <a:solidFill>
                <a:srgbClr val="46B0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B91EF5-66BF-4A12-80C1-98869846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994" y="1867133"/>
            <a:ext cx="4592786" cy="19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2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6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Propositions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725600" y="849613"/>
            <a:ext cx="11943797" cy="5226966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 proposition is a declarative statement that is either 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but not both. </a:t>
            </a: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Examples include:</a:t>
            </a:r>
          </a:p>
          <a:p>
            <a:pPr marL="1206025" lvl="2" indent="-249608" defTabSz="998433">
              <a:lnSpc>
                <a:spcPct val="13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"It is raining" (True or False) </a:t>
            </a:r>
          </a:p>
          <a:p>
            <a:pPr marL="1206025" lvl="2" indent="-249608" defTabSz="998433">
              <a:lnSpc>
                <a:spcPct val="13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"2 + 2 = 4" (True).</a:t>
            </a: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1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10715" y="708955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7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Logical Connectives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910710" y="1046830"/>
            <a:ext cx="11943797" cy="5394576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r>
              <a:rPr lang="en-IN" sz="28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Connectives</a:t>
            </a:r>
            <a:r>
              <a:rPr lang="en-IN" sz="28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Symbols representing logical operations.</a:t>
            </a:r>
          </a:p>
          <a:p>
            <a:endParaRPr lang="en-IN" sz="28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Connectives</a:t>
            </a:r>
            <a:r>
              <a:rPr lang="en-IN" sz="28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i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Negation (¬) :</a:t>
            </a:r>
            <a:r>
              <a:rPr lang="en-IN" sz="26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negation of a proposition P is denoted as ¬P and is True if P is False, and False if P is True.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i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Conjunction (∧) :</a:t>
            </a:r>
            <a:r>
              <a:rPr lang="en-IN" sz="26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conjunction of propositions P and Q is denoted as P∧Q  and is True if both P and Q are True.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i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Disjunction (∨) : </a:t>
            </a:r>
            <a:r>
              <a:rPr lang="en-IN" sz="26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disjunction of propositions P and Q is denoted as P∨Q  and is True any one of P or Q is True.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i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Implication (→) :</a:t>
            </a:r>
            <a:r>
              <a:rPr lang="en-IN" sz="26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implication P→Q is true if whenever P is True, Q is also True. It is False only if P is True and Q is False.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i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Bi-implication (↔) :</a:t>
            </a:r>
            <a:r>
              <a:rPr lang="en-IN" sz="26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biconditional P↔Q is true if P and Q are either both True or both False.</a:t>
            </a:r>
          </a:p>
        </p:txBody>
      </p:sp>
    </p:spTree>
    <p:extLst>
      <p:ext uri="{BB962C8B-B14F-4D97-AF65-F5344CB8AC3E}">
        <p14:creationId xmlns:p14="http://schemas.microsoft.com/office/powerpoint/2010/main" val="134688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57346" y="7133797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8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Truth Tables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684301" y="913733"/>
            <a:ext cx="11943797" cy="3332473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Systematically determine the truth value of compound propositions.</a:t>
            </a:r>
          </a:p>
          <a:p>
            <a:pPr marR="0" lvl="0" rtl="0"/>
            <a:endParaRPr lang="en-IN" sz="3000" b="0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Assign truth values to variables and apply logical connectives.</a:t>
            </a:r>
          </a:p>
          <a:p>
            <a:pPr marR="0" lvl="0" rtl="0"/>
            <a:endParaRPr lang="en-IN" sz="3000" b="1" i="0" u="none" strike="noStrike" kern="10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rtl="0"/>
            <a:r>
              <a:rPr lang="en-IN" sz="3000" b="1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IN" sz="3000" b="0" i="0" u="none" strike="noStrike" kern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Truth table for (𝑝∧𝑞)∨¬𝑝</a:t>
            </a:r>
          </a:p>
        </p:txBody>
      </p:sp>
    </p:spTree>
    <p:extLst>
      <p:ext uri="{BB962C8B-B14F-4D97-AF65-F5344CB8AC3E}">
        <p14:creationId xmlns:p14="http://schemas.microsoft.com/office/powerpoint/2010/main" val="232862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17105" y="708815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9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Truth Table Examples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pic>
        <p:nvPicPr>
          <p:cNvPr id="5" name="Picture 4" descr="A table with letters and symbols&#10;&#10;Description automatically generated">
            <a:extLst>
              <a:ext uri="{FF2B5EF4-FFF2-40B4-BE49-F238E27FC236}">
                <a16:creationId xmlns:a16="http://schemas.microsoft.com/office/drawing/2014/main" id="{750F8E7D-2EBC-D8BC-4AC1-E46A5710E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290" y="2932258"/>
            <a:ext cx="2959100" cy="1841500"/>
          </a:xfrm>
          <a:prstGeom prst="rect">
            <a:avLst/>
          </a:prstGeom>
        </p:spPr>
      </p:pic>
      <p:pic>
        <p:nvPicPr>
          <p:cNvPr id="10" name="Picture 9" descr="A white rectangular grid with black letters&#10;&#10;Description automatically generated">
            <a:extLst>
              <a:ext uri="{FF2B5EF4-FFF2-40B4-BE49-F238E27FC236}">
                <a16:creationId xmlns:a16="http://schemas.microsoft.com/office/drawing/2014/main" id="{05BDD242-1D08-E85B-B86A-6C2FAB081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01" y="819917"/>
            <a:ext cx="3276600" cy="2184400"/>
          </a:xfrm>
          <a:prstGeom prst="rect">
            <a:avLst/>
          </a:prstGeom>
        </p:spPr>
      </p:pic>
      <p:pic>
        <p:nvPicPr>
          <p:cNvPr id="12" name="Picture 11" descr="A table of letters on a white background&#10;&#10;Description automatically generated">
            <a:extLst>
              <a:ext uri="{FF2B5EF4-FFF2-40B4-BE49-F238E27FC236}">
                <a16:creationId xmlns:a16="http://schemas.microsoft.com/office/drawing/2014/main" id="{8ED01D1D-34B3-A4EE-3D2C-5A1F4A951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270" y="1047879"/>
            <a:ext cx="2730500" cy="1854200"/>
          </a:xfrm>
          <a:prstGeom prst="rect">
            <a:avLst/>
          </a:prstGeom>
        </p:spPr>
      </p:pic>
      <p:pic>
        <p:nvPicPr>
          <p:cNvPr id="14" name="Picture 13" descr="A table of letters on a white background&#10;&#10;Description automatically generated">
            <a:extLst>
              <a:ext uri="{FF2B5EF4-FFF2-40B4-BE49-F238E27FC236}">
                <a16:creationId xmlns:a16="http://schemas.microsoft.com/office/drawing/2014/main" id="{D8E13FBB-DE70-8843-F88B-A2B3761CB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70" y="1020654"/>
            <a:ext cx="3276600" cy="1866900"/>
          </a:xfrm>
          <a:prstGeom prst="rect">
            <a:avLst/>
          </a:prstGeom>
        </p:spPr>
      </p:pic>
      <p:pic>
        <p:nvPicPr>
          <p:cNvPr id="16" name="Picture 15" descr="A table with letters and numbers&#10;&#10;Description automatically generated">
            <a:extLst>
              <a:ext uri="{FF2B5EF4-FFF2-40B4-BE49-F238E27FC236}">
                <a16:creationId xmlns:a16="http://schemas.microsoft.com/office/drawing/2014/main" id="{DD68C80D-86A0-0A8B-02A6-DCEE4A3E68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16" y="2784903"/>
            <a:ext cx="2971800" cy="208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831451-7687-9960-A82D-DF0D7F44CFAF}"/>
              </a:ext>
            </a:extLst>
          </p:cNvPr>
          <p:cNvSpPr txBox="1"/>
          <p:nvPr/>
        </p:nvSpPr>
        <p:spPr>
          <a:xfrm>
            <a:off x="712132" y="5484666"/>
            <a:ext cx="10632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detailed tutorial on Truth Tables, please refer to:</a:t>
            </a:r>
            <a:b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sites.millersville.edu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bikenaga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/math-proof/truth-tables/truth-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tables.html</a:t>
            </a:r>
            <a:endParaRPr lang="en-US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3865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E7C8CADF-39FB-4347-932C-2593CB915021}" vid="{028628A9-9240-48A5-AF7E-3C412E5CA9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17603</TotalTime>
  <Words>1697</Words>
  <Application>Microsoft Office PowerPoint</Application>
  <PresentationFormat>Custom</PresentationFormat>
  <Paragraphs>277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Rubik</vt:lpstr>
      <vt:lpstr>Times</vt:lpstr>
      <vt:lpstr>Times New Roman</vt:lpstr>
      <vt:lpstr>Theme3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Sukeshi Parnami</dc:creator>
  <cp:lastModifiedBy>Khushboo</cp:lastModifiedBy>
  <cp:revision>432</cp:revision>
  <dcterms:created xsi:type="dcterms:W3CDTF">2023-06-27T05:32:28Z</dcterms:created>
  <dcterms:modified xsi:type="dcterms:W3CDTF">2025-09-23T15:44:48Z</dcterms:modified>
</cp:coreProperties>
</file>